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slideLayouts/slideLayout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  <p:sldMasterId id="2147483655" r:id="rId2"/>
    <p:sldMasterId id="2147483651" r:id="rId3"/>
  </p:sldMasterIdLst>
  <p:notesMasterIdLst>
    <p:notesMasterId r:id="rId20"/>
  </p:notesMasterIdLst>
  <p:handoutMasterIdLst>
    <p:handoutMasterId r:id="rId21"/>
  </p:handoutMasterIdLst>
  <p:sldIdLst>
    <p:sldId id="285" r:id="rId4"/>
    <p:sldId id="286" r:id="rId5"/>
    <p:sldId id="289" r:id="rId6"/>
    <p:sldId id="291" r:id="rId7"/>
    <p:sldId id="287" r:id="rId8"/>
    <p:sldId id="292" r:id="rId9"/>
    <p:sldId id="293" r:id="rId10"/>
    <p:sldId id="294" r:id="rId11"/>
    <p:sldId id="300" r:id="rId12"/>
    <p:sldId id="290" r:id="rId13"/>
    <p:sldId id="295" r:id="rId14"/>
    <p:sldId id="299" r:id="rId15"/>
    <p:sldId id="296" r:id="rId16"/>
    <p:sldId id="297" r:id="rId17"/>
    <p:sldId id="298" r:id="rId18"/>
    <p:sldId id="301" r:id="rId19"/>
  </p:sldIdLst>
  <p:sldSz cx="12192000" cy="6858000"/>
  <p:notesSz cx="6858000" cy="9144000"/>
  <p:embeddedFontLst>
    <p:embeddedFont>
      <p:font typeface="Adobe Garamond Pro" panose="02020502060506020403" charset="0"/>
      <p:regular r:id="rId22"/>
      <p:italic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56" userDrawn="1">
          <p15:clr>
            <a:srgbClr val="A4A3A4"/>
          </p15:clr>
        </p15:guide>
        <p15:guide id="2" pos="513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435F"/>
    <a:srgbClr val="002B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476"/>
    <p:restoredTop sz="94701"/>
  </p:normalViewPr>
  <p:slideViewPr>
    <p:cSldViewPr snapToGrid="0" snapToObjects="1">
      <p:cViewPr varScale="1">
        <p:scale>
          <a:sx n="68" d="100"/>
          <a:sy n="68" d="100"/>
        </p:scale>
        <p:origin x="728" y="52"/>
      </p:cViewPr>
      <p:guideLst>
        <p:guide orient="horz" pos="1656"/>
        <p:guide pos="51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7" d="100"/>
          <a:sy n="127" d="100"/>
        </p:scale>
        <p:origin x="5664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5.fntdata"/><Relationship Id="rId3" Type="http://schemas.openxmlformats.org/officeDocument/2006/relationships/slideMaster" Target="slideMasters/slideMaster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4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notesMaster" Target="notesMasters/notesMaster1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3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2.fntdata"/><Relationship Id="rId28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0F3731F-F716-5242-B21A-2E0F1F29D6C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3A7CCE-FF39-9641-B2AA-D8CBEE85CA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AF894A-70DC-1344-8793-A2A3FB288CFE}" type="datetimeFigureOut">
              <a:rPr lang="en-US" smtClean="0"/>
              <a:t>10/25/2020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EDE7CF-13BB-CC48-BA69-F4C8629B72C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ADBE1A-CAAB-2646-8292-A353D543984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CCB099-CC5A-9147-A1BD-CF6AF83AE8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0542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jpg>
</file>

<file path=ppt/media/image3.png>
</file>

<file path=ppt/media/image4.png>
</file>

<file path=ppt/media/image5.jp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C4BE61-C03A-824C-A357-AB09725BFA9E}" type="datetimeFigureOut">
              <a:rPr lang="en-US" smtClean="0"/>
              <a:t>10/25/2020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07DA70-B503-1645-A111-858C3E791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875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515600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112776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36077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7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C474A38-ED30-0D4F-A52D-63AB0383869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78784" y="0"/>
            <a:ext cx="4013215" cy="600738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6492368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6492368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72390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20702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136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938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6D85BAD0-EAE7-B440-AD61-5D819097A99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" r="23431"/>
          <a:stretch/>
        </p:blipFill>
        <p:spPr>
          <a:xfrm>
            <a:off x="4770372" y="0"/>
            <a:ext cx="7406640" cy="601896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2432078-29D1-D441-983C-E84A33577F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3931" t="29788" r="-675" b="13289"/>
          <a:stretch/>
        </p:blipFill>
        <p:spPr>
          <a:xfrm>
            <a:off x="0" y="0"/>
            <a:ext cx="82296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D063E73-448E-2E4C-99BB-CC2E7FEE1ED4}"/>
              </a:ext>
            </a:extLst>
          </p:cNvPr>
          <p:cNvSpPr/>
          <p:nvPr userDrawn="1"/>
        </p:nvSpPr>
        <p:spPr>
          <a:xfrm flipV="1">
            <a:off x="-1" y="6031852"/>
            <a:ext cx="12192001" cy="826131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859C034-EDF0-724A-B765-C705FDD3B8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0811"/>
            <a:ext cx="2846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4864EB-539C-3D47-AD29-245514BFE5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492A000-348D-EB46-93B4-17FBDF0D799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49452" y="6236499"/>
            <a:ext cx="2095137" cy="420688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DBEB809-3D09-A445-BE60-71CA746B79C1}"/>
              </a:ext>
            </a:extLst>
          </p:cNvPr>
          <p:cNvCxnSpPr>
            <a:cxnSpLocks/>
          </p:cNvCxnSpPr>
          <p:nvPr userDrawn="1"/>
        </p:nvCxnSpPr>
        <p:spPr>
          <a:xfrm>
            <a:off x="949452" y="4095948"/>
            <a:ext cx="6403848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39503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 userDrawn="1">
          <p15:clr>
            <a:srgbClr val="FBAE40"/>
          </p15:clr>
        </p15:guide>
        <p15:guide id="2" pos="463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3180775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emf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4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1E21CAA-EB70-A54F-A7B2-53DD39363DCF}"/>
              </a:ext>
            </a:extLst>
          </p:cNvPr>
          <p:cNvSpPr/>
          <p:nvPr userDrawn="1"/>
        </p:nvSpPr>
        <p:spPr>
          <a:xfrm flipV="1">
            <a:off x="-1" y="6031852"/>
            <a:ext cx="12192001" cy="826131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61F6EB-908C-494B-8ED8-132FA6ECA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DC82D6-7EA9-5B4D-9D85-9E499C2854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43657"/>
            <a:ext cx="10515600" cy="41574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0947A0-B994-684B-9069-CB659E42A6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0811"/>
            <a:ext cx="2846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4864EB-539C-3D47-AD29-245514BFE5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0E25925-9301-F84B-928D-FA6618766EA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949452" y="6236499"/>
            <a:ext cx="2095137" cy="42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037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4" r:id="rId2"/>
    <p:sldLayoutId id="2147483653" r:id="rId3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>
          <a:solidFill>
            <a:schemeClr val="accent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76" userDrawn="1">
          <p15:clr>
            <a:srgbClr val="F26B43"/>
          </p15:clr>
        </p15:guide>
        <p15:guide id="2" pos="528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9246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76">
          <p15:clr>
            <a:srgbClr val="F26B43"/>
          </p15:clr>
        </p15:guide>
        <p15:guide id="2" pos="528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D9E77D-224D-8648-B3B1-DE9C90AFF50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59200" y="1477264"/>
            <a:ext cx="3073600" cy="39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528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200">
          <p15:clr>
            <a:srgbClr val="F26B43"/>
          </p15:clr>
        </p15:guide>
        <p15:guide id="2" pos="52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9D82BB-9BAC-9D4E-8430-29669667E3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B4864EB-539C-3D47-AD29-245514BFE515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EE89C89-777F-7041-8A97-0E30E8C96679}"/>
              </a:ext>
            </a:extLst>
          </p:cNvPr>
          <p:cNvSpPr txBox="1">
            <a:spLocks/>
          </p:cNvSpPr>
          <p:nvPr/>
        </p:nvSpPr>
        <p:spPr>
          <a:xfrm>
            <a:off x="811505" y="422209"/>
            <a:ext cx="8362422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kern="1200">
                <a:solidFill>
                  <a:schemeClr val="accent1"/>
                </a:solidFill>
                <a:latin typeface="Gotham Bold" pitchFamily="2" charset="0"/>
                <a:ea typeface="+mj-ea"/>
                <a:cs typeface="Gotham Bold" pitchFamily="2" charset="0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Module 2:</a:t>
            </a:r>
          </a:p>
          <a:p>
            <a:pPr algn="l">
              <a:lnSpc>
                <a:spcPct val="100000"/>
              </a:lnSpc>
            </a:pP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Privacy</a:t>
            </a:r>
          </a:p>
          <a:p>
            <a:pPr marL="9144" algn="l">
              <a:lnSpc>
                <a:spcPct val="100000"/>
              </a:lnSpc>
            </a:pPr>
            <a:r>
              <a:rPr lang="en-US" sz="3600" b="0" i="0" dirty="0">
                <a:latin typeface="Arial" panose="020B0604020202020204" pitchFamily="34" charset="0"/>
                <a:cs typeface="Arial" panose="020B0604020202020204" pitchFamily="34" charset="0"/>
              </a:rPr>
              <a:t>Philosophy, Law, and Technology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6E05EA78-0EF3-D340-950A-92657C70A162}"/>
              </a:ext>
            </a:extLst>
          </p:cNvPr>
          <p:cNvSpPr txBox="1">
            <a:spLocks/>
          </p:cNvSpPr>
          <p:nvPr/>
        </p:nvSpPr>
        <p:spPr>
          <a:xfrm>
            <a:off x="875908" y="4231394"/>
            <a:ext cx="6747934" cy="120787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400" b="0" i="0" kern="1200">
                <a:solidFill>
                  <a:schemeClr val="tx1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25000"/>
              </a:lnSpc>
              <a:spcBef>
                <a:spcPts val="0"/>
              </a:spcBef>
            </a:pPr>
            <a:r>
              <a:rPr lang="en-US" sz="2200" b="1" dirty="0">
                <a:solidFill>
                  <a:schemeClr val="accent1"/>
                </a:solidFill>
                <a:latin typeface="Adobe Garamond Pro" panose="02020502060506020403" pitchFamily="18" charset="77"/>
                <a:cs typeface="Gotham Bold" pitchFamily="2" charset="0"/>
              </a:rPr>
              <a:t>ML for Cybersecurity</a:t>
            </a:r>
          </a:p>
        </p:txBody>
      </p:sp>
    </p:spTree>
    <p:extLst>
      <p:ext uri="{BB962C8B-B14F-4D97-AF65-F5344CB8AC3E}">
        <p14:creationId xmlns:p14="http://schemas.microsoft.com/office/powerpoint/2010/main" val="20849695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7DDB1E1-1063-184B-BD3D-39AEB6E766C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Privacy Regulation &amp; LAW</a:t>
            </a:r>
          </a:p>
        </p:txBody>
      </p:sp>
    </p:spTree>
    <p:extLst>
      <p:ext uri="{BB962C8B-B14F-4D97-AF65-F5344CB8AC3E}">
        <p14:creationId xmlns:p14="http://schemas.microsoft.com/office/powerpoint/2010/main" val="9044277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Fair Information Practice Principles (FIPPs)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23EAD-4ED8-3F43-8F36-E906632ACC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 Federal Trade Commission (FTC), building on earlier frameworks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Notice / Awareness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Choice / Consent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Access / Participation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Integrity / Security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Enforcement / Redress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54840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FTC’s Regulatory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23EAD-4ED8-3F43-8F36-E906632ACC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Unfair practices</a:t>
            </a:r>
          </a:p>
          <a:p>
            <a:pPr lvl="1"/>
            <a:r>
              <a:rPr lang="en-US" dirty="0"/>
              <a:t>Injure consumer</a:t>
            </a:r>
          </a:p>
          <a:p>
            <a:pPr lvl="1"/>
            <a:r>
              <a:rPr lang="en-US" dirty="0"/>
              <a:t>Violate established policy</a:t>
            </a:r>
          </a:p>
          <a:p>
            <a:pPr lvl="1"/>
            <a:r>
              <a:rPr lang="en-US" dirty="0"/>
              <a:t>Unethical</a:t>
            </a:r>
          </a:p>
          <a:p>
            <a:r>
              <a:rPr lang="en-US" b="1" dirty="0"/>
              <a:t>Deceptive practices</a:t>
            </a:r>
          </a:p>
          <a:p>
            <a:pPr lvl="1"/>
            <a:r>
              <a:rPr lang="en-US" dirty="0"/>
              <a:t>Mislead consumer</a:t>
            </a:r>
          </a:p>
          <a:p>
            <a:pPr lvl="1"/>
            <a:r>
              <a:rPr lang="en-US" dirty="0"/>
              <a:t>Differ from reasonable consumer expectations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51699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Data Protection Regulation (GDPR)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23EAD-4ED8-3F43-8F36-E906632ACC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Came into effect May 25, 2018 and applies to the EU</a:t>
            </a:r>
          </a:p>
          <a:p>
            <a:r>
              <a:rPr lang="en-US" dirty="0"/>
              <a:t>Distinguishes between data subjects, controllers (people who direct analysis), and processors (those who do the analysis)</a:t>
            </a:r>
          </a:p>
          <a:p>
            <a:r>
              <a:rPr lang="en-US" dirty="0"/>
              <a:t>Controller informs the “data subject in a concise, transparent, intelligible and easily accessible form”</a:t>
            </a:r>
          </a:p>
          <a:p>
            <a:r>
              <a:rPr lang="en-US" dirty="0"/>
              <a:t>Right of access for data subjects</a:t>
            </a:r>
          </a:p>
          <a:p>
            <a:r>
              <a:rPr lang="en-US" dirty="0"/>
              <a:t>Right of erasure (with some exceptions)</a:t>
            </a:r>
          </a:p>
          <a:p>
            <a:r>
              <a:rPr lang="en-US" dirty="0"/>
              <a:t>Right to object to processing for some purposes</a:t>
            </a:r>
          </a:p>
          <a:p>
            <a:r>
              <a:rPr lang="en-US" dirty="0"/>
              <a:t>Privacy by design (Article 25)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12036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Data Protection Regulation (GDPR)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23EAD-4ED8-3F43-8F36-E906632ACC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Pseudonymization required for stored personal data</a:t>
            </a:r>
          </a:p>
          <a:p>
            <a:r>
              <a:rPr lang="en-US" dirty="0"/>
              <a:t>Data breach notification to authorities within 72 hours</a:t>
            </a:r>
          </a:p>
          <a:p>
            <a:r>
              <a:rPr lang="en-US" dirty="0"/>
              <a:t>Possible fines of up to 4% of worldwide turnover</a:t>
            </a:r>
          </a:p>
          <a:p>
            <a:r>
              <a:rPr lang="en-US" dirty="0"/>
              <a:t>Can only process data based on six lawful bases: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Consent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Contract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Public task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Vital interest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Legitimate interest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Legal requirement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70522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California Consumer Privacy Act (CCPA)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23EAD-4ED8-3F43-8F36-E906632ACC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Came into effect January 1, 2020 and applies to California residents</a:t>
            </a:r>
          </a:p>
          <a:p>
            <a:r>
              <a:rPr lang="en-US" dirty="0"/>
              <a:t>Residents of California have rights to:</a:t>
            </a:r>
          </a:p>
          <a:p>
            <a:pPr lvl="1"/>
            <a:r>
              <a:rPr lang="en-US" dirty="0"/>
              <a:t>Know what personal data is collected</a:t>
            </a:r>
          </a:p>
          <a:p>
            <a:pPr lvl="1"/>
            <a:r>
              <a:rPr lang="en-US" dirty="0"/>
              <a:t>Know whether that data is sold</a:t>
            </a:r>
          </a:p>
          <a:p>
            <a:pPr lvl="1"/>
            <a:r>
              <a:rPr lang="en-US" dirty="0"/>
              <a:t>Refuse the sale of personal data</a:t>
            </a:r>
          </a:p>
          <a:p>
            <a:pPr lvl="1"/>
            <a:r>
              <a:rPr lang="en-US" dirty="0"/>
              <a:t>Access their data</a:t>
            </a:r>
          </a:p>
          <a:p>
            <a:pPr lvl="1"/>
            <a:r>
              <a:rPr lang="en-US" dirty="0"/>
              <a:t>Request erasure of their personal data</a:t>
            </a:r>
          </a:p>
          <a:p>
            <a:pPr lvl="1"/>
            <a:r>
              <a:rPr lang="en-US" dirty="0"/>
              <a:t>Not be discriminated against for exercising these privacy rights</a:t>
            </a:r>
          </a:p>
          <a:p>
            <a:r>
              <a:rPr lang="en-US" dirty="0"/>
              <a:t>Fine of $7,500 for intentional and $2,500 for unintentional violations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77284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ML Cybersecurity Under GDPR/CCPA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23EAD-4ED8-3F43-8F36-E906632ACC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aspects of privacy do we need to consider for an ML model to comply with GDPR and CCPA?</a:t>
            </a:r>
          </a:p>
          <a:p>
            <a:r>
              <a:rPr lang="en-US"/>
              <a:t>Does this meet all user needs / desires?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9791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Privacy is Hard to Define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23EAD-4ED8-3F43-8F36-E906632ACC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/>
              <a:t>“Privacy is a value so complex, so entangled in competing and contradictory dimensions, so engorged with various and distinct meanings, that I sometimes despair whether it can be usefully addressed at all.”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Robert C. Post, Three Concepts of Privacy, 89 Geo. L.J. 2087 (2001)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44908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Defining Privacy</a:t>
            </a:r>
          </a:p>
        </p:txBody>
      </p:sp>
    </p:spTree>
    <p:extLst>
      <p:ext uri="{BB962C8B-B14F-4D97-AF65-F5344CB8AC3E}">
        <p14:creationId xmlns:p14="http://schemas.microsoft.com/office/powerpoint/2010/main" val="15074830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A65815F-D02D-D745-9548-2E4C7EE0C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0"/>
            <a:ext cx="7340601" cy="1325563"/>
          </a:xfrm>
        </p:spPr>
        <p:txBody>
          <a:bodyPr/>
          <a:lstStyle/>
          <a:p>
            <a:r>
              <a:rPr lang="en-US" dirty="0"/>
              <a:t>The Right to Be Let Alone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9AACB2-DC66-1542-BE44-B7C6D7CC2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43657"/>
            <a:ext cx="7099169" cy="43009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Warren and Brandeis, Harvard Law Review, </a:t>
            </a:r>
            <a:r>
              <a:rPr lang="en-US" b="1" dirty="0">
                <a:solidFill>
                  <a:schemeClr val="tx2"/>
                </a:solidFill>
              </a:rPr>
              <a:t>1890</a:t>
            </a:r>
          </a:p>
          <a:p>
            <a:r>
              <a:rPr lang="en-US" dirty="0"/>
              <a:t>Spurred by photography in gossip pages about high society</a:t>
            </a:r>
          </a:p>
          <a:p>
            <a:r>
              <a:rPr lang="en-US" dirty="0"/>
              <a:t>Libel and slander are insufficient in considering only damage to reputation</a:t>
            </a:r>
          </a:p>
          <a:p>
            <a:pPr lvl="1"/>
            <a:r>
              <a:rPr lang="en-US" dirty="0"/>
              <a:t>The right to prevent, rather than profit from, publication</a:t>
            </a:r>
          </a:p>
          <a:p>
            <a:r>
              <a:rPr lang="en-US" dirty="0"/>
              <a:t>Excludes topics of general interest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791FAA-AFA4-2B4F-84CD-0DC010B0C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80811"/>
            <a:ext cx="2846832" cy="365125"/>
          </a:xfrm>
        </p:spPr>
        <p:txBody>
          <a:bodyPr/>
          <a:lstStyle/>
          <a:p>
            <a:fld id="{256CE055-ECFD-9048-9FD8-7E2D8656A4F7}" type="slidenum">
              <a:rPr lang="en-US" smtClean="0"/>
              <a:t>4</a:t>
            </a:fld>
            <a:endParaRPr lang="en-US" dirty="0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77901A2F-729A-459B-B743-0457F642AF2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10751" t="13071" r="9325" b="6020"/>
          <a:stretch/>
        </p:blipFill>
        <p:spPr>
          <a:xfrm>
            <a:off x="8358811" y="99390"/>
            <a:ext cx="3694043" cy="5922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98296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A65815F-D02D-D745-9548-2E4C7EE0C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Privacy as Control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9AACB2-DC66-1542-BE44-B7C6D7CC2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43657"/>
            <a:ext cx="7099169" cy="4300962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tx2"/>
                </a:solidFill>
              </a:rPr>
              <a:t>Alan Westin, Privacy and Freedom, </a:t>
            </a:r>
            <a:r>
              <a:rPr lang="en-US" b="1" dirty="0">
                <a:solidFill>
                  <a:schemeClr val="tx2"/>
                </a:solidFill>
              </a:rPr>
              <a:t>1967</a:t>
            </a:r>
          </a:p>
          <a:p>
            <a:r>
              <a:rPr lang="en-US" dirty="0"/>
              <a:t>“Privacy is the claim of individuals, groups or institutions to determine for themselves when, how, and to what extent information about them is communicated to others.”</a:t>
            </a:r>
          </a:p>
          <a:p>
            <a:r>
              <a:rPr lang="en-US" dirty="0"/>
              <a:t>“…each individual is continually engaged in a personal adjustment process in which he balances the desire for privacy with the desire for disclosure and communication….”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791FAA-AFA4-2B4F-84CD-0DC010B0C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t>5</a:t>
            </a:fld>
            <a:endParaRPr lang="en-US" dirty="0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0C1C729A-C5DB-4DE6-B2D9-D3FF9EC3603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13523" r="13523"/>
          <a:stretch/>
        </p:blipFill>
        <p:spPr>
          <a:xfrm>
            <a:off x="8178800" y="0"/>
            <a:ext cx="4013200" cy="600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4389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A65815F-D02D-D745-9548-2E4C7EE0C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Boundary Regulation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9AACB2-DC66-1542-BE44-B7C6D7CC2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43657"/>
            <a:ext cx="7099169" cy="4300962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2"/>
                </a:solidFill>
              </a:rPr>
              <a:t>Irwin Altman, </a:t>
            </a:r>
            <a:r>
              <a:rPr lang="en-US" b="1">
                <a:solidFill>
                  <a:schemeClr val="tx2"/>
                </a:solidFill>
              </a:rPr>
              <a:t>1975</a:t>
            </a:r>
          </a:p>
          <a:p>
            <a:r>
              <a:rPr lang="en-US"/>
              <a:t>Privacy is a dialectic and dynamic process of boundary regulation</a:t>
            </a:r>
          </a:p>
          <a:p>
            <a:r>
              <a:rPr lang="en-US"/>
              <a:t>Continuous movement on a continuum</a:t>
            </a:r>
          </a:p>
          <a:p>
            <a:r>
              <a:rPr lang="en-US"/>
              <a:t>Goal: optimize balance of privacy and social interaction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791FAA-AFA4-2B4F-84CD-0DC010B0C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t>6</a:t>
            </a:fld>
            <a:endParaRPr lang="en-US" dirty="0"/>
          </a:p>
        </p:txBody>
      </p:sp>
      <p:pic>
        <p:nvPicPr>
          <p:cNvPr id="21" name="Picture Placeholder 20">
            <a:extLst>
              <a:ext uri="{FF2B5EF4-FFF2-40B4-BE49-F238E27FC236}">
                <a16:creationId xmlns:a16="http://schemas.microsoft.com/office/drawing/2014/main" id="{E3F432AF-59C1-4804-8564-B48C3BAEAE8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7901" b="790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040075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A65815F-D02D-D745-9548-2E4C7EE0C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6492368" cy="1325563"/>
          </a:xfrm>
        </p:spPr>
        <p:txBody>
          <a:bodyPr/>
          <a:lstStyle/>
          <a:p>
            <a:r>
              <a:rPr lang="en-US" dirty="0"/>
              <a:t>Balance Costs and Benefits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9AACB2-DC66-1542-BE44-B7C6D7CC2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43657"/>
            <a:ext cx="7099169" cy="43009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Sandra </a:t>
            </a:r>
            <a:r>
              <a:rPr lang="en-US" dirty="0" err="1">
                <a:solidFill>
                  <a:schemeClr val="tx2"/>
                </a:solidFill>
              </a:rPr>
              <a:t>Petronio</a:t>
            </a:r>
            <a:r>
              <a:rPr lang="en-US" dirty="0">
                <a:solidFill>
                  <a:schemeClr val="tx2"/>
                </a:solidFill>
              </a:rPr>
              <a:t>, </a:t>
            </a:r>
            <a:r>
              <a:rPr lang="en-US" b="1" dirty="0">
                <a:solidFill>
                  <a:schemeClr val="tx2"/>
                </a:solidFill>
              </a:rPr>
              <a:t>1991</a:t>
            </a:r>
          </a:p>
          <a:p>
            <a:r>
              <a:rPr lang="en-US" dirty="0"/>
              <a:t>Communication Privacy Management (CPM) Theory</a:t>
            </a:r>
          </a:p>
          <a:p>
            <a:r>
              <a:rPr lang="en-US" dirty="0"/>
              <a:t>Regulate boundaries based on perceived costs and benefits</a:t>
            </a:r>
          </a:p>
          <a:p>
            <a:r>
              <a:rPr lang="en-US" dirty="0"/>
              <a:t>Rule-based management is expected</a:t>
            </a:r>
          </a:p>
          <a:p>
            <a:r>
              <a:rPr lang="en-US" dirty="0"/>
              <a:t>Boundary turbulence related to clashing expectations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791FAA-AFA4-2B4F-84CD-0DC010B0C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t>7</a:t>
            </a:fld>
            <a:endParaRPr lang="en-US" dirty="0"/>
          </a:p>
        </p:txBody>
      </p:sp>
      <p:pic>
        <p:nvPicPr>
          <p:cNvPr id="8" name="Picture Placeholder 7" descr="A person sitting in front of a book shelf&#10;&#10;Description automatically generated">
            <a:extLst>
              <a:ext uri="{FF2B5EF4-FFF2-40B4-BE49-F238E27FC236}">
                <a16:creationId xmlns:a16="http://schemas.microsoft.com/office/drawing/2014/main" id="{CA84259D-5510-4DB8-A932-AEB29AA3284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6596" r="1659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1308927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A65815F-D02D-D745-9548-2E4C7EE0C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Contextual Integrity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9AACB2-DC66-1542-BE44-B7C6D7CC2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43657"/>
            <a:ext cx="7099169" cy="43009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Helen </a:t>
            </a:r>
            <a:r>
              <a:rPr lang="en-US" dirty="0" err="1">
                <a:solidFill>
                  <a:schemeClr val="tx2"/>
                </a:solidFill>
              </a:rPr>
              <a:t>Nissenbaum</a:t>
            </a:r>
            <a:r>
              <a:rPr lang="en-US" dirty="0">
                <a:solidFill>
                  <a:schemeClr val="tx2"/>
                </a:solidFill>
              </a:rPr>
              <a:t>, </a:t>
            </a:r>
            <a:r>
              <a:rPr lang="en-US" b="1" dirty="0">
                <a:solidFill>
                  <a:schemeClr val="tx2"/>
                </a:solidFill>
              </a:rPr>
              <a:t>2004</a:t>
            </a:r>
          </a:p>
          <a:p>
            <a:r>
              <a:rPr lang="en-US" dirty="0"/>
              <a:t>“Contextual integrity ties adequate protection for privacy to norms of specific contexts, demanding that information gathering and dissemination be appropriate to that context.”</a:t>
            </a:r>
          </a:p>
          <a:p>
            <a:r>
              <a:rPr lang="en-US" dirty="0"/>
              <a:t>Parameters: data subject, sender, recipient, information type, and transmission principle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791FAA-AFA4-2B4F-84CD-0DC010B0C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t>8</a:t>
            </a:fld>
            <a:endParaRPr lang="en-US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3589D93F-A7E5-4ADA-A5B8-3CA7CC687EE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" b="101"/>
          <a:stretch>
            <a:fillRect/>
          </a:stretch>
        </p:blipFill>
        <p:spPr>
          <a:xfrm>
            <a:off x="8178800" y="0"/>
            <a:ext cx="4013200" cy="600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2389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Applying Privacy to Cybersecurity 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23EAD-4ED8-3F43-8F36-E906632ACC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Imagine that </a:t>
            </a:r>
            <a:r>
              <a:rPr lang="en-US" dirty="0">
                <a:highlight>
                  <a:srgbClr val="FFFF00"/>
                </a:highlight>
              </a:rPr>
              <a:t>[ML cybersecurity example from Nick’s lecture]</a:t>
            </a:r>
          </a:p>
          <a:p>
            <a:r>
              <a:rPr lang="en-US" dirty="0"/>
              <a:t>How do we think about the collection and use of user data for training the model if we define privacy in the following ways?</a:t>
            </a:r>
          </a:p>
          <a:p>
            <a:pPr lvl="1"/>
            <a:r>
              <a:rPr lang="en-US" dirty="0"/>
              <a:t>The right to be let alone (Warren/Brandeis)</a:t>
            </a:r>
          </a:p>
          <a:p>
            <a:pPr lvl="1"/>
            <a:r>
              <a:rPr lang="en-US" dirty="0"/>
              <a:t>Control (Westin)</a:t>
            </a:r>
          </a:p>
          <a:p>
            <a:pPr lvl="1"/>
            <a:r>
              <a:rPr lang="en-US" dirty="0"/>
              <a:t>Boundary regulation (Altman / </a:t>
            </a:r>
            <a:r>
              <a:rPr lang="en-US" dirty="0" err="1"/>
              <a:t>Petronio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Contextual integrity (</a:t>
            </a:r>
            <a:r>
              <a:rPr lang="en-US" dirty="0" err="1"/>
              <a:t>Nissenbaum</a:t>
            </a:r>
            <a:r>
              <a:rPr lang="en-US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9207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2130</TotalTime>
  <Words>693</Words>
  <Application>Microsoft Office PowerPoint</Application>
  <PresentationFormat>Widescreen</PresentationFormat>
  <Paragraphs>101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Adobe Garamond Pro</vt:lpstr>
      <vt:lpstr>Arial</vt:lpstr>
      <vt:lpstr>Calibri</vt:lpstr>
      <vt:lpstr>Office Theme</vt:lpstr>
      <vt:lpstr>2_Office Theme</vt:lpstr>
      <vt:lpstr>1_Office Theme</vt:lpstr>
      <vt:lpstr>PowerPoint Presentation</vt:lpstr>
      <vt:lpstr>Privacy is Hard to Define</vt:lpstr>
      <vt:lpstr>Defining Privacy</vt:lpstr>
      <vt:lpstr>The Right to Be Let Alone</vt:lpstr>
      <vt:lpstr>Privacy as Control</vt:lpstr>
      <vt:lpstr>Boundary Regulation</vt:lpstr>
      <vt:lpstr>Balance Costs and Benefits</vt:lpstr>
      <vt:lpstr>Contextual Integrity</vt:lpstr>
      <vt:lpstr>Applying Privacy to Cybersecurity ML</vt:lpstr>
      <vt:lpstr>Privacy Regulation &amp; LAW</vt:lpstr>
      <vt:lpstr>Fair Information Practice Principles (FIPPs)</vt:lpstr>
      <vt:lpstr>FTC’s Regulatory Tools</vt:lpstr>
      <vt:lpstr>General Data Protection Regulation (GDPR)</vt:lpstr>
      <vt:lpstr>General Data Protection Regulation (GDPR)</vt:lpstr>
      <vt:lpstr>California Consumer Privacy Act (CCPA)</vt:lpstr>
      <vt:lpstr>ML Cybersecurity Under GDPR/CCPA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Nick Kolber</dc:creator>
  <cp:lastModifiedBy>blase</cp:lastModifiedBy>
  <cp:revision>96</cp:revision>
  <cp:lastPrinted>2019-10-22T16:35:22Z</cp:lastPrinted>
  <dcterms:created xsi:type="dcterms:W3CDTF">2019-10-07T15:32:39Z</dcterms:created>
  <dcterms:modified xsi:type="dcterms:W3CDTF">2020-10-26T03:31:17Z</dcterms:modified>
</cp:coreProperties>
</file>

<file path=docProps/thumbnail.jpeg>
</file>